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E5A96-0829-4CD7-A042-3D745B1B69D9}" type="datetimeFigureOut">
              <a:rPr lang="sr-Latn-RS" smtClean="0"/>
              <a:pPr/>
              <a:t>30.4.2020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73FE9-6534-4F80-A8B1-61D383FFCFC5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673106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E5A96-0829-4CD7-A042-3D745B1B69D9}" type="datetimeFigureOut">
              <a:rPr lang="sr-Latn-RS" smtClean="0"/>
              <a:pPr/>
              <a:t>30.4.2020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73FE9-6534-4F80-A8B1-61D383FFCFC5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781603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E5A96-0829-4CD7-A042-3D745B1B69D9}" type="datetimeFigureOut">
              <a:rPr lang="sr-Latn-RS" smtClean="0"/>
              <a:pPr/>
              <a:t>30.4.2020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73FE9-6534-4F80-A8B1-61D383FFCFC5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2606937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E5A96-0829-4CD7-A042-3D745B1B69D9}" type="datetimeFigureOut">
              <a:rPr lang="sr-Latn-RS" smtClean="0"/>
              <a:pPr/>
              <a:t>30.4.2020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73FE9-6534-4F80-A8B1-61D383FFCFC5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1074209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E5A96-0829-4CD7-A042-3D745B1B69D9}" type="datetimeFigureOut">
              <a:rPr lang="sr-Latn-RS" smtClean="0"/>
              <a:pPr/>
              <a:t>30.4.2020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73FE9-6534-4F80-A8B1-61D383FFCFC5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1525650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E5A96-0829-4CD7-A042-3D745B1B69D9}" type="datetimeFigureOut">
              <a:rPr lang="sr-Latn-RS" smtClean="0"/>
              <a:pPr/>
              <a:t>30.4.2020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73FE9-6534-4F80-A8B1-61D383FFCFC5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2982981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E5A96-0829-4CD7-A042-3D745B1B69D9}" type="datetimeFigureOut">
              <a:rPr lang="sr-Latn-RS" smtClean="0"/>
              <a:pPr/>
              <a:t>30.4.2020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73FE9-6534-4F80-A8B1-61D383FFCFC5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1578168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E5A96-0829-4CD7-A042-3D745B1B69D9}" type="datetimeFigureOut">
              <a:rPr lang="sr-Latn-RS" smtClean="0"/>
              <a:pPr/>
              <a:t>30.4.2020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73FE9-6534-4F80-A8B1-61D383FFCFC5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371621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E5A96-0829-4CD7-A042-3D745B1B69D9}" type="datetimeFigureOut">
              <a:rPr lang="sr-Latn-RS" smtClean="0"/>
              <a:pPr/>
              <a:t>30.4.2020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73FE9-6534-4F80-A8B1-61D383FFCFC5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496063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E5A96-0829-4CD7-A042-3D745B1B69D9}" type="datetimeFigureOut">
              <a:rPr lang="sr-Latn-RS" smtClean="0"/>
              <a:pPr/>
              <a:t>30.4.2020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73FE9-6534-4F80-A8B1-61D383FFCFC5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2028444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E5A96-0829-4CD7-A042-3D745B1B69D9}" type="datetimeFigureOut">
              <a:rPr lang="sr-Latn-RS" smtClean="0"/>
              <a:pPr/>
              <a:t>30.4.2020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73FE9-6534-4F80-A8B1-61D383FFCFC5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3813710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E5A96-0829-4CD7-A042-3D745B1B69D9}" type="datetimeFigureOut">
              <a:rPr lang="sr-Latn-RS" smtClean="0"/>
              <a:pPr/>
              <a:t>30.4.2020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73FE9-6534-4F80-A8B1-61D383FFCFC5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2145913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r-Latn-RS" sz="8000" dirty="0" smtClean="0"/>
              <a:t>Dobro došli na čas sveta oko nas</a:t>
            </a:r>
            <a:endParaRPr lang="sr-Latn-R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R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24955"/>
            <a:ext cx="2642220" cy="2851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1547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Duga</a:t>
            </a:r>
            <a:endParaRPr lang="sr-Latn-R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570" y="1628800"/>
            <a:ext cx="3884474" cy="23836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429000"/>
            <a:ext cx="4477753" cy="28502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9475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548680"/>
            <a:ext cx="8496944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sz="4000" dirty="0" smtClean="0"/>
              <a:t>I duga je posledica sunčevih zraka.</a:t>
            </a:r>
          </a:p>
          <a:p>
            <a:pPr marL="0" indent="0">
              <a:buNone/>
            </a:pPr>
            <a:r>
              <a:rPr lang="sr-Latn-RS" sz="4000" dirty="0" smtClean="0"/>
              <a:t>Kada istovremeno pada kiša i sija sunce, sunčevi zraci se probijaju kroz oblake i prolze kroz kišne kapi.</a:t>
            </a:r>
          </a:p>
          <a:p>
            <a:pPr marL="0" indent="0">
              <a:buNone/>
            </a:pPr>
            <a:r>
              <a:rPr lang="sr-Latn-RS" sz="4000" dirty="0" smtClean="0"/>
              <a:t>Prelamanje sunčevih zraka kroz kapi nam omogućava da vidimo spektar boja od kojih se u stvari sastoji sunčeva svetlost.</a:t>
            </a:r>
            <a:endParaRPr lang="sr-Latn-RS" sz="4000" dirty="0"/>
          </a:p>
        </p:txBody>
      </p:sp>
    </p:spTree>
    <p:extLst>
      <p:ext uri="{BB962C8B-B14F-4D97-AF65-F5344CB8AC3E}">
        <p14:creationId xmlns:p14="http://schemas.microsoft.com/office/powerpoint/2010/main" xmlns="" val="157264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r-Latn-RS" dirty="0" smtClean="0"/>
              <a:t>Duga ima oblik luka a redosled boja na njoj je uvek isti.</a:t>
            </a:r>
            <a:endParaRPr lang="sr-Latn-RS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80928"/>
            <a:ext cx="8443384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6048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 smtClean="0"/>
              <a:t>Za one koji žele da znaju više!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208" y="1268760"/>
            <a:ext cx="8229600" cy="5589240"/>
          </a:xfrm>
        </p:spPr>
        <p:txBody>
          <a:bodyPr/>
          <a:lstStyle/>
          <a:p>
            <a:pPr marL="0" indent="0">
              <a:buNone/>
            </a:pPr>
            <a:r>
              <a:rPr lang="sr-Latn-RS" dirty="0" smtClean="0"/>
              <a:t>Kada se u istoj ravni poređaju Zemlja, Mesec i Sunce i Mesec prolazi između Zemlje i Sunca, zaklanjajući Sunce, dolazi do pomračenja Sunca.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36912"/>
            <a:ext cx="7848872" cy="30689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Down Arrow 7"/>
          <p:cNvSpPr/>
          <p:nvPr/>
        </p:nvSpPr>
        <p:spPr>
          <a:xfrm>
            <a:off x="1835696" y="4869160"/>
            <a:ext cx="216024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" name="Down Arrow 9"/>
          <p:cNvSpPr/>
          <p:nvPr/>
        </p:nvSpPr>
        <p:spPr>
          <a:xfrm>
            <a:off x="4644008" y="4349048"/>
            <a:ext cx="108012" cy="15282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1" name="Down Arrow 10"/>
          <p:cNvSpPr/>
          <p:nvPr/>
        </p:nvSpPr>
        <p:spPr>
          <a:xfrm>
            <a:off x="6012160" y="4797540"/>
            <a:ext cx="216024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9" name="TextBox 8"/>
          <p:cNvSpPr txBox="1"/>
          <p:nvPr/>
        </p:nvSpPr>
        <p:spPr>
          <a:xfrm>
            <a:off x="1403648" y="6165304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>
                <a:solidFill>
                  <a:srgbClr val="C00000"/>
                </a:solidFill>
              </a:rPr>
              <a:t>SUNCE</a:t>
            </a:r>
            <a:endParaRPr lang="sr-Latn-RS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32677" y="5980638"/>
            <a:ext cx="830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>
                <a:solidFill>
                  <a:srgbClr val="C00000"/>
                </a:solidFill>
              </a:rPr>
              <a:t>MESEC</a:t>
            </a:r>
            <a:endParaRPr lang="sr-Latn-RS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12160" y="5948403"/>
            <a:ext cx="1795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>
                <a:solidFill>
                  <a:srgbClr val="C00000"/>
                </a:solidFill>
              </a:rPr>
              <a:t>PLANETA ZEMLJA</a:t>
            </a:r>
            <a:endParaRPr lang="sr-Latn-R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079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0" grpId="0" animBg="1"/>
      <p:bldP spid="11" grpId="0" animBg="1"/>
      <p:bldP spid="9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Zapiši </a:t>
            </a:r>
            <a:r>
              <a:rPr lang="sr-Latn-RS" smtClean="0"/>
              <a:t>u </a:t>
            </a:r>
            <a:r>
              <a:rPr lang="sr-Latn-RS" smtClean="0"/>
              <a:t>Svesci</a:t>
            </a:r>
            <a:r>
              <a:rPr lang="sr-Latn-RS" dirty="0" smtClean="0"/>
              <a:t>: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sr-Latn-RS" dirty="0" smtClean="0"/>
              <a:t>Sve počinje od sunca</a:t>
            </a:r>
          </a:p>
          <a:p>
            <a:pPr marL="0" indent="0" algn="ctr">
              <a:buNone/>
            </a:pPr>
            <a:endParaRPr lang="sr-Latn-RS" dirty="0" smtClean="0"/>
          </a:p>
          <a:p>
            <a:pPr marL="0" indent="0">
              <a:buNone/>
            </a:pPr>
            <a:r>
              <a:rPr lang="sr-Latn-RS" dirty="0" smtClean="0"/>
              <a:t>Sunce je izvor i uslov života.</a:t>
            </a:r>
          </a:p>
          <a:p>
            <a:pPr marL="0" indent="0">
              <a:buNone/>
            </a:pPr>
            <a:r>
              <a:rPr lang="sr-Latn-RS" dirty="0" smtClean="0"/>
              <a:t>Bez sunčeve svetlosti i toplote nema života.</a:t>
            </a:r>
          </a:p>
          <a:p>
            <a:pPr marL="0" indent="0">
              <a:buNone/>
            </a:pPr>
            <a:r>
              <a:rPr lang="sr-Latn-RS" dirty="0" smtClean="0"/>
              <a:t>Probijanjem svetlosti kroz kišne kapi nastaje duga.</a:t>
            </a:r>
          </a:p>
          <a:p>
            <a:pPr marL="0" indent="0">
              <a:buNone/>
            </a:pP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xmlns="" val="239776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5400" dirty="0" smtClean="0"/>
              <a:t>Domaći zadatak:</a:t>
            </a:r>
            <a:endParaRPr lang="sr-Latn-R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r-Latn-RS" sz="4800" dirty="0" smtClean="0"/>
              <a:t>Zadaci u radnoj svesci na 82. strani.</a:t>
            </a:r>
            <a:endParaRPr lang="sr-Latn-RS" sz="4800" dirty="0"/>
          </a:p>
        </p:txBody>
      </p:sp>
    </p:spTree>
    <p:extLst>
      <p:ext uri="{BB962C8B-B14F-4D97-AF65-F5344CB8AC3E}">
        <p14:creationId xmlns:p14="http://schemas.microsoft.com/office/powerpoint/2010/main" xmlns="" val="208294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Malo srpskog jezika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971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r-Latn-RS" dirty="0" smtClean="0"/>
              <a:t>Primetili ste da je Sunce negde napisano velikim slovom. </a:t>
            </a:r>
          </a:p>
          <a:p>
            <a:pPr marL="0" indent="0">
              <a:buNone/>
            </a:pPr>
            <a:r>
              <a:rPr lang="sr-Latn-RS" dirty="0" smtClean="0"/>
              <a:t>Evo i zašto!</a:t>
            </a:r>
            <a:endParaRPr lang="sr-Latn-RS" dirty="0"/>
          </a:p>
          <a:p>
            <a:pPr marL="0" indent="0">
              <a:buNone/>
            </a:pPr>
            <a:r>
              <a:rPr lang="sr-Latn-RS" dirty="0" smtClean="0"/>
              <a:t>Kada o suncu govorimo kao o nebeskom telu, pišemo ga velikim slovom. </a:t>
            </a:r>
          </a:p>
          <a:p>
            <a:pPr marL="0" indent="0">
              <a:buNone/>
            </a:pPr>
            <a:r>
              <a:rPr lang="sr-Latn-RS" dirty="0" smtClean="0">
                <a:solidFill>
                  <a:srgbClr val="FF0000"/>
                </a:solidFill>
              </a:rPr>
              <a:t>S</a:t>
            </a:r>
            <a:r>
              <a:rPr lang="sr-Latn-RS" dirty="0" smtClean="0"/>
              <a:t>unčev sistem, pomračenje </a:t>
            </a:r>
            <a:r>
              <a:rPr lang="sr-Latn-RS" dirty="0" smtClean="0">
                <a:solidFill>
                  <a:srgbClr val="FF0000"/>
                </a:solidFill>
              </a:rPr>
              <a:t>S</a:t>
            </a:r>
            <a:r>
              <a:rPr lang="sr-Latn-RS" dirty="0" smtClean="0"/>
              <a:t>unca...</a:t>
            </a:r>
          </a:p>
          <a:p>
            <a:pPr marL="0" indent="0">
              <a:buNone/>
            </a:pPr>
            <a:endParaRPr lang="sr-Latn-RS" dirty="0" smtClean="0"/>
          </a:p>
          <a:p>
            <a:pPr marL="0" indent="0">
              <a:buNone/>
            </a:pPr>
            <a:r>
              <a:rPr lang="sr-Latn-RS" dirty="0" smtClean="0"/>
              <a:t>U ostalim slučajevima se piše malim slovom.</a:t>
            </a:r>
          </a:p>
          <a:p>
            <a:pPr marL="0" indent="0">
              <a:buNone/>
            </a:pPr>
            <a:endParaRPr lang="sr-Latn-RS" dirty="0" smtClean="0"/>
          </a:p>
          <a:p>
            <a:r>
              <a:rPr lang="sr-Latn-RS" dirty="0" smtClean="0"/>
              <a:t>Probudili su me zraci </a:t>
            </a:r>
            <a:r>
              <a:rPr lang="sr-Latn-RS" dirty="0" smtClean="0">
                <a:solidFill>
                  <a:srgbClr val="FF0000"/>
                </a:solidFill>
              </a:rPr>
              <a:t>s</a:t>
            </a:r>
            <a:r>
              <a:rPr lang="sr-Latn-RS" dirty="0" smtClean="0"/>
              <a:t>unca.</a:t>
            </a:r>
          </a:p>
          <a:p>
            <a:r>
              <a:rPr lang="sr-Latn-RS" dirty="0" smtClean="0"/>
              <a:t>Pazi da ne izgoriš na </a:t>
            </a:r>
            <a:r>
              <a:rPr lang="sr-Latn-RS" dirty="0" smtClean="0">
                <a:solidFill>
                  <a:srgbClr val="FF0000"/>
                </a:solidFill>
              </a:rPr>
              <a:t>s</a:t>
            </a:r>
            <a:r>
              <a:rPr lang="sr-Latn-RS" dirty="0" smtClean="0"/>
              <a:t>uncu.</a:t>
            </a:r>
            <a:endParaRPr lang="sr-Latn-RS" dirty="0"/>
          </a:p>
          <a:p>
            <a:pPr marL="0" indent="0">
              <a:buNone/>
            </a:pPr>
            <a:endParaRPr lang="sr-Latn-RS" dirty="0" smtClean="0"/>
          </a:p>
        </p:txBody>
      </p:sp>
      <p:sp>
        <p:nvSpPr>
          <p:cNvPr id="4" name="Smiley Face 3"/>
          <p:cNvSpPr/>
          <p:nvPr/>
        </p:nvSpPr>
        <p:spPr>
          <a:xfrm>
            <a:off x="7453808" y="548680"/>
            <a:ext cx="864096" cy="86409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208370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Da li znate bez čega ne bi bilo života na zemlji?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r-Latn-RS" sz="5400" dirty="0" smtClean="0"/>
              <a:t>Bez Sunca!</a:t>
            </a:r>
            <a:endParaRPr lang="sr-Latn-RS" sz="5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57266"/>
            <a:ext cx="4125069" cy="4125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3795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Današnja tema časa je Sunce.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RS" dirty="0" smtClean="0"/>
              <a:t>Sunčeva svetlost i toplota su neophodni svim živim bićima.</a:t>
            </a:r>
          </a:p>
          <a:p>
            <a:pPr marL="0" indent="0">
              <a:buNone/>
            </a:pPr>
            <a:r>
              <a:rPr lang="sr-Latn-RS" dirty="0" smtClean="0"/>
              <a:t>Da nema sunčeve svetlosti, planeta bi bila mračna pustinja. </a:t>
            </a:r>
          </a:p>
          <a:p>
            <a:pPr marL="0" indent="0">
              <a:buNone/>
            </a:pPr>
            <a:r>
              <a:rPr lang="sr-Latn-RS" dirty="0" smtClean="0"/>
              <a:t>Zahvaljujući sunčevoj svetlosti možemo jasno da vidimo oblik, veličinu i boju onoga što nas okružuje.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xmlns="" val="126124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Latn-RS" dirty="0" smtClean="0"/>
              <a:t>Da li ste znali da je Sunce zvezda kao i ostale zvezde?</a:t>
            </a:r>
            <a:br>
              <a:rPr lang="sr-Latn-RS" dirty="0" smtClean="0"/>
            </a:b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" y="1196752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r>
              <a:rPr lang="sr-Latn-RS" dirty="0" smtClean="0"/>
              <a:t>Najbliža je našoj planeti pa nam se zato čini </a:t>
            </a:r>
          </a:p>
          <a:p>
            <a:pPr marL="0" indent="0">
              <a:buNone/>
            </a:pPr>
            <a:r>
              <a:rPr lang="sr-Latn-RS" dirty="0" smtClean="0"/>
              <a:t>i najvećom. </a:t>
            </a:r>
            <a:endParaRPr lang="sr-Latn-R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780928"/>
            <a:ext cx="4193679" cy="38777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7559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54868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r-Latn-RS" dirty="0" smtClean="0"/>
              <a:t>Sunce tokom godine različitom jačinom zagreva našu planetu.</a:t>
            </a:r>
          </a:p>
          <a:p>
            <a:pPr marL="0" indent="0">
              <a:buNone/>
            </a:pPr>
            <a:endParaRPr lang="sr-Latn-RS" dirty="0" smtClean="0"/>
          </a:p>
          <a:p>
            <a:pPr marL="0" indent="0">
              <a:buNone/>
            </a:pPr>
            <a:r>
              <a:rPr lang="sr-Latn-RS" dirty="0" smtClean="0"/>
              <a:t>Biljke, životinje i ljudi se prilgođavaju količini svetlosti i sunčeve toplote.</a:t>
            </a:r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r>
              <a:rPr lang="sr-Latn-RS" dirty="0" smtClean="0"/>
              <a:t>Ta količina svetlosti utiče na promene u izgledu kod živih bića i na njihove aktivnosti.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xmlns="" val="76100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Kako količina toplote utiče na izgled i aktivnosti?</a:t>
            </a:r>
            <a:endParaRPr lang="sr-Latn-R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6815443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293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Kako količina svetlosti utiče na izgled?</a:t>
            </a:r>
            <a:endParaRPr lang="sr-Latn-R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4623997" cy="31969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84784"/>
            <a:ext cx="3532612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6610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r-Latn-RS" dirty="0" smtClean="0"/>
              <a:t>Sunce </a:t>
            </a:r>
            <a:r>
              <a:rPr lang="sr-Latn-RS" smtClean="0"/>
              <a:t>omogućava stvaranje </a:t>
            </a:r>
            <a:r>
              <a:rPr lang="sr-Latn-RS" dirty="0" smtClean="0"/>
              <a:t>vitamina potrebnog za rast i razvoj.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RS" dirty="0" smtClean="0"/>
              <a:t>Ali ne smemo </a:t>
            </a:r>
            <a:r>
              <a:rPr lang="sr-Latn-RS" dirty="0" smtClean="0"/>
              <a:t>preterati</a:t>
            </a:r>
            <a:r>
              <a:rPr lang="sr-Latn-RS" dirty="0" smtClean="0"/>
              <a:t>!</a:t>
            </a:r>
            <a:endParaRPr lang="sr-Latn-RS" dirty="0"/>
          </a:p>
          <a:p>
            <a:pPr marL="0" indent="0">
              <a:buNone/>
            </a:pPr>
            <a:r>
              <a:rPr lang="sr-Latn-RS" dirty="0" smtClean="0"/>
              <a:t>Preterano izlaganje suncu je štetno i opasno pa može izazvati sunčanicu.</a:t>
            </a:r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r>
              <a:rPr lang="sr-Latn-RS" dirty="0" smtClean="0"/>
              <a:t>Još jedna moguća šteta koju sunčevi zraci mogu izazvati su požari u šumama.</a:t>
            </a:r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endParaRPr lang="sr-Latn-R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581128"/>
            <a:ext cx="2952136" cy="19482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8519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332656"/>
            <a:ext cx="8280920" cy="5832648"/>
          </a:xfrm>
        </p:spPr>
        <p:txBody>
          <a:bodyPr/>
          <a:lstStyle/>
          <a:p>
            <a:pPr marL="0" indent="0">
              <a:buNone/>
            </a:pPr>
            <a:r>
              <a:rPr lang="sr-Latn-RS" sz="4800" dirty="0" smtClean="0"/>
              <a:t>Kada sunčeva svetlost naiđe na predmete koji ne propuštaju svetlost nastaju </a:t>
            </a:r>
            <a:r>
              <a:rPr lang="sr-Latn-RS" sz="4800" dirty="0" smtClean="0">
                <a:solidFill>
                  <a:srgbClr val="C00000"/>
                </a:solidFill>
              </a:rPr>
              <a:t>senke</a:t>
            </a:r>
            <a:r>
              <a:rPr lang="sr-Latn-RS" sz="4800" dirty="0" smtClean="0"/>
              <a:t>.</a:t>
            </a:r>
          </a:p>
          <a:p>
            <a:pPr marL="0" indent="0">
              <a:buNone/>
            </a:pPr>
            <a:endParaRPr lang="sr-Latn-RS" sz="4800" dirty="0"/>
          </a:p>
          <a:p>
            <a:pPr marL="0" indent="0">
              <a:buNone/>
            </a:pPr>
            <a:endParaRPr lang="sr-Latn-RS" dirty="0"/>
          </a:p>
        </p:txBody>
      </p:sp>
      <p:pic>
        <p:nvPicPr>
          <p:cNvPr id="4098" name="Picture 2" descr="C:\Users\Nevena Borić\Desktop\преузимање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80928"/>
            <a:ext cx="6480720" cy="3756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7791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400</Words>
  <Application>Microsoft Office PowerPoint</Application>
  <PresentationFormat>On-screen Show (4:3)</PresentationFormat>
  <Paragraphs>52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Dobro došli na čas sveta oko nas</vt:lpstr>
      <vt:lpstr>Da li znate bez čega ne bi bilo života na zemlji?</vt:lpstr>
      <vt:lpstr>Današnja tema časa je Sunce.</vt:lpstr>
      <vt:lpstr>Da li ste znali da je Sunce zvezda kao i ostale zvezde? </vt:lpstr>
      <vt:lpstr>Slide 5</vt:lpstr>
      <vt:lpstr>Kako količina toplote utiče na izgled i aktivnosti?</vt:lpstr>
      <vt:lpstr>Kako količina svetlosti utiče na izgled?</vt:lpstr>
      <vt:lpstr>Sunce omogućava stvaranje vitamina potrebnog za rast i razvoj.</vt:lpstr>
      <vt:lpstr>Slide 9</vt:lpstr>
      <vt:lpstr>Duga</vt:lpstr>
      <vt:lpstr>Slide 11</vt:lpstr>
      <vt:lpstr>Duga ima oblik luka a redosled boja na njoj je uvek isti.</vt:lpstr>
      <vt:lpstr>Za one koji žele da znaju više!</vt:lpstr>
      <vt:lpstr>Zapiši u Svesci:</vt:lpstr>
      <vt:lpstr>Domaći zadatak:</vt:lpstr>
      <vt:lpstr>Malo srpskog jezika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Dobro došli na čas sveta oko nas.</dc:title>
  <dc:creator>Nevena Borić</dc:creator>
  <cp:lastModifiedBy>User</cp:lastModifiedBy>
  <cp:revision>11</cp:revision>
  <dcterms:created xsi:type="dcterms:W3CDTF">2020-04-29T07:07:24Z</dcterms:created>
  <dcterms:modified xsi:type="dcterms:W3CDTF">2020-04-30T19:48:21Z</dcterms:modified>
</cp:coreProperties>
</file>